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57" r:id="rId4"/>
    <p:sldId id="264" r:id="rId5"/>
    <p:sldId id="265" r:id="rId6"/>
    <p:sldId id="263" r:id="rId7"/>
    <p:sldId id="262" r:id="rId8"/>
    <p:sldId id="266" r:id="rId9"/>
    <p:sldId id="267" r:id="rId10"/>
    <p:sldId id="268"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Υπότιτλο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Τίτλο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Στυλ κύριου τίτλου</a:t>
            </a:r>
            <a:endParaRPr kumimoji="0" lang="en-US"/>
          </a:p>
        </p:txBody>
      </p:sp>
      <p:cxnSp>
        <p:nvCxnSpPr>
          <p:cNvPr id="8" name="Ευθεία γραμμή σύνδεσης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Έλλειψη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Θέση ημερομηνίας 14"/>
          <p:cNvSpPr>
            <a:spLocks noGrp="1"/>
          </p:cNvSpPr>
          <p:nvPr>
            <p:ph type="dt" sz="half" idx="10"/>
          </p:nvPr>
        </p:nvSpPr>
        <p:spPr/>
        <p:txBody>
          <a:bodyPr/>
          <a:lstStyle/>
          <a:p>
            <a:fld id="{F2853615-BFDE-46DE-814C-47EC6EF6D371}" type="datetimeFigureOut">
              <a:rPr lang="el-GR" smtClean="0"/>
              <a:t>23/12/2024</a:t>
            </a:fld>
            <a:endParaRPr lang="el-GR"/>
          </a:p>
        </p:txBody>
      </p:sp>
      <p:sp>
        <p:nvSpPr>
          <p:cNvPr id="16" name="Θέση αριθμού διαφάνειας 15"/>
          <p:cNvSpPr>
            <a:spLocks noGrp="1"/>
          </p:cNvSpPr>
          <p:nvPr>
            <p:ph type="sldNum" sz="quarter" idx="11"/>
          </p:nvPr>
        </p:nvSpPr>
        <p:spPr/>
        <p:txBody>
          <a:bodyPr/>
          <a:lstStyle/>
          <a:p>
            <a:fld id="{3DF53439-851E-44AD-84B1-B6BFC3D0C743}" type="slidenum">
              <a:rPr lang="el-GR" smtClean="0"/>
              <a:t>‹#›</a:t>
            </a:fld>
            <a:endParaRPr lang="el-GR"/>
          </a:p>
        </p:txBody>
      </p:sp>
      <p:sp>
        <p:nvSpPr>
          <p:cNvPr id="17" name="Θέση υποσέλιδου 16"/>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23/12/2024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23/12/2024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F2853615-BFDE-46DE-814C-47EC6EF6D371}" type="datetimeFigureOut">
              <a:rPr lang="el-GR" smtClean="0"/>
              <a:t>23/12/2024</a:t>
            </a:fld>
            <a:endParaRPr lang="el-GR"/>
          </a:p>
        </p:txBody>
      </p:sp>
      <p:sp>
        <p:nvSpPr>
          <p:cNvPr id="15" name="Θέση αριθμού διαφάνειας 14"/>
          <p:cNvSpPr>
            <a:spLocks noGrp="1"/>
          </p:cNvSpPr>
          <p:nvPr>
            <p:ph type="sldNum" sz="quarter" idx="15"/>
          </p:nvPr>
        </p:nvSpPr>
        <p:spPr/>
        <p:txBody>
          <a:bodyPr/>
          <a:lstStyle>
            <a:lvl1pPr algn="ctr">
              <a:defRPr/>
            </a:lvl1pPr>
          </a:lstStyle>
          <a:p>
            <a:fld id="{3DF53439-851E-44AD-84B1-B6BFC3D0C743}" type="slidenum">
              <a:rPr lang="el-GR" smtClean="0"/>
              <a:t>‹#›</a:t>
            </a:fld>
            <a:endParaRPr lang="el-GR"/>
          </a:p>
        </p:txBody>
      </p:sp>
      <p:sp>
        <p:nvSpPr>
          <p:cNvPr id="16" name="Θέση υποσέλιδου 15"/>
          <p:cNvSpPr>
            <a:spLocks noGrp="1"/>
          </p:cNvSpPr>
          <p:nvPr>
            <p:ph type="ftr" sz="quarter" idx="16"/>
          </p:nvPr>
        </p:nvSpPr>
        <p:spPr/>
        <p:txBody>
          <a:bodyPr/>
          <a:lstStyle/>
          <a:p>
            <a:endParaRPr lang="el-G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fld id="{F2853615-BFDE-46DE-814C-47EC6EF6D371}" type="datetimeFigureOut">
              <a:rPr lang="el-GR" smtClean="0"/>
              <a:t>23/12/2024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
        <p:nvSpPr>
          <p:cNvPr id="2" name="Τίτλο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cxnSp>
        <p:nvCxnSpPr>
          <p:cNvPr id="7" name="Ευθεία γραμμή σύνδεσης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fld id="{F2853615-BFDE-46DE-814C-47EC6EF6D371}" type="datetimeFigureOut">
              <a:rPr lang="el-GR" smtClean="0"/>
              <a:t>23/12/2024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a:t>
            </a:fld>
            <a:endParaRPr lang="el-GR"/>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11" name="Θέση περιεχομένου 10"/>
          <p:cNvSpPr>
            <a:spLocks noGrp="1"/>
          </p:cNvSpPr>
          <p:nvPr>
            <p:ph sz="half" idx="1"/>
          </p:nvPr>
        </p:nvSpPr>
        <p:spPr>
          <a:xfrm>
            <a:off x="457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2"/>
          </p:nvPr>
        </p:nvSpPr>
        <p:spPr>
          <a:xfrm>
            <a:off x="4648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fld id="{3DF53439-851E-44AD-84B1-B6BFC3D0C743}" type="slidenum">
              <a:rPr lang="el-GR" smtClean="0"/>
              <a:t>‹#›</a:t>
            </a:fld>
            <a:endParaRPr lang="el-GR"/>
          </a:p>
        </p:txBody>
      </p:sp>
      <p:sp>
        <p:nvSpPr>
          <p:cNvPr id="8" name="Θέση υποσέλιδου 7"/>
          <p:cNvSpPr>
            <a:spLocks noGrp="1"/>
          </p:cNvSpPr>
          <p:nvPr>
            <p:ph type="ftr" sz="quarter" idx="11"/>
          </p:nvPr>
        </p:nvSpPr>
        <p:spPr/>
        <p:txBody>
          <a:bodyPr/>
          <a:lstStyle/>
          <a:p>
            <a:endParaRPr lang="el-GR"/>
          </a:p>
        </p:txBody>
      </p:sp>
      <p:sp>
        <p:nvSpPr>
          <p:cNvPr id="7" name="Θέση ημερομηνίας 6"/>
          <p:cNvSpPr>
            <a:spLocks noGrp="1"/>
          </p:cNvSpPr>
          <p:nvPr>
            <p:ph type="dt" sz="half" idx="10"/>
          </p:nvPr>
        </p:nvSpPr>
        <p:spPr/>
        <p:txBody>
          <a:bodyPr/>
          <a:lstStyle/>
          <a:p>
            <a:fld id="{F2853615-BFDE-46DE-814C-47EC6EF6D371}" type="datetimeFigureOut">
              <a:rPr lang="el-GR" smtClean="0"/>
              <a:t>23/12/2024</a:t>
            </a:fld>
            <a:endParaRPr lang="el-GR"/>
          </a:p>
        </p:txBody>
      </p:sp>
      <p:sp>
        <p:nvSpPr>
          <p:cNvPr id="3" name="Θέση κειμένου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32" name="Θέση περιεχομένου 31"/>
          <p:cNvSpPr>
            <a:spLocks noGrp="1"/>
          </p:cNvSpPr>
          <p:nvPr>
            <p:ph sz="half" idx="2"/>
          </p:nvPr>
        </p:nvSpPr>
        <p:spPr>
          <a:xfrm>
            <a:off x="457200"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Θέση περιεχομένου 33"/>
          <p:cNvSpPr>
            <a:spLocks noGrp="1"/>
          </p:cNvSpPr>
          <p:nvPr>
            <p:ph sz="quarter" idx="4"/>
          </p:nvPr>
        </p:nvSpPr>
        <p:spPr>
          <a:xfrm>
            <a:off x="4649788"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Τίτλος 1"/>
          <p:cNvSpPr>
            <a:spLocks noGrp="1"/>
          </p:cNvSpPr>
          <p:nvPr>
            <p:ph type="title"/>
          </p:nvPr>
        </p:nvSpPr>
        <p:spPr>
          <a:xfrm>
            <a:off x="457200" y="155448"/>
            <a:ext cx="8229600" cy="1143000"/>
          </a:xfrm>
        </p:spPr>
        <p:txBody>
          <a:bodyPr anchor="b" anchorCtr="0"/>
          <a:lstStyle>
            <a:lvl1pPr>
              <a:defRPr/>
            </a:lvl1pPr>
          </a:lstStyle>
          <a:p>
            <a:r>
              <a:rPr kumimoji="0" lang="el-GR" smtClean="0"/>
              <a:t>Στυλ κύριου τίτλου</a:t>
            </a:r>
            <a:endParaRPr kumimoji="0" lang="en-US"/>
          </a:p>
        </p:txBody>
      </p:sp>
      <p:sp>
        <p:nvSpPr>
          <p:cNvPr id="12" name="Θέση κειμένου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cxnSp>
        <p:nvCxnSpPr>
          <p:cNvPr id="10" name="Ευθεία γραμμή σύνδεσης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F2853615-BFDE-46DE-814C-47EC6EF6D371}" type="datetimeFigureOut">
              <a:rPr lang="el-GR" smtClean="0"/>
              <a:t>23/12/2024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a:t>
            </a:fld>
            <a:endParaRPr lang="el-GR"/>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2853615-BFDE-46DE-814C-47EC6EF6D371}" type="datetimeFigureOut">
              <a:rPr lang="el-GR" smtClean="0"/>
              <a:t>23/12/2024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Θέση περιεχομένου 28"/>
          <p:cNvSpPr>
            <a:spLocks noGrp="1"/>
          </p:cNvSpPr>
          <p:nvPr>
            <p:ph sz="quarter" idx="1"/>
          </p:nvPr>
        </p:nvSpPr>
        <p:spPr>
          <a:xfrm>
            <a:off x="457200" y="457200"/>
            <a:ext cx="6248400" cy="5715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Θέση κειμένου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31" name="Τίτλο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8" name="Θέση ημερομηνίας 7"/>
          <p:cNvSpPr>
            <a:spLocks noGrp="1"/>
          </p:cNvSpPr>
          <p:nvPr>
            <p:ph type="dt" sz="half" idx="14"/>
          </p:nvPr>
        </p:nvSpPr>
        <p:spPr/>
        <p:txBody>
          <a:bodyPr/>
          <a:lstStyle/>
          <a:p>
            <a:fld id="{F2853615-BFDE-46DE-814C-47EC6EF6D371}" type="datetimeFigureOut">
              <a:rPr lang="el-GR" smtClean="0"/>
              <a:t>23/12/2024</a:t>
            </a:fld>
            <a:endParaRPr lang="el-GR"/>
          </a:p>
        </p:txBody>
      </p:sp>
      <p:sp>
        <p:nvSpPr>
          <p:cNvPr id="9" name="Θέση αριθμού διαφάνειας 8"/>
          <p:cNvSpPr>
            <a:spLocks noGrp="1"/>
          </p:cNvSpPr>
          <p:nvPr>
            <p:ph type="sldNum" sz="quarter" idx="15"/>
          </p:nvPr>
        </p:nvSpPr>
        <p:spPr/>
        <p:txBody>
          <a:bodyPr/>
          <a:lstStyle/>
          <a:p>
            <a:fld id="{3DF53439-851E-44AD-84B1-B6BFC3D0C743}" type="slidenum">
              <a:rPr lang="el-GR" smtClean="0"/>
              <a:t>‹#›</a:t>
            </a:fld>
            <a:endParaRPr lang="el-GR"/>
          </a:p>
        </p:txBody>
      </p:sp>
      <p:sp>
        <p:nvSpPr>
          <p:cNvPr id="10" name="Θέση υποσέλιδου 9"/>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Θέση κειμένου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8" name="Θέση ημερομηνίας 7"/>
          <p:cNvSpPr>
            <a:spLocks noGrp="1"/>
          </p:cNvSpPr>
          <p:nvPr>
            <p:ph type="dt" sz="half" idx="10"/>
          </p:nvPr>
        </p:nvSpPr>
        <p:spPr/>
        <p:txBody>
          <a:bodyPr/>
          <a:lstStyle/>
          <a:p>
            <a:fld id="{F2853615-BFDE-46DE-814C-47EC6EF6D371}" type="datetimeFigureOut">
              <a:rPr lang="el-GR" smtClean="0"/>
              <a:t>23/12/2024</a:t>
            </a:fld>
            <a:endParaRPr lang="el-GR"/>
          </a:p>
        </p:txBody>
      </p:sp>
      <p:sp>
        <p:nvSpPr>
          <p:cNvPr id="9" name="Θέση αριθμού διαφάνειας 8"/>
          <p:cNvSpPr>
            <a:spLocks noGrp="1"/>
          </p:cNvSpPr>
          <p:nvPr>
            <p:ph type="sldNum" sz="quarter" idx="11"/>
          </p:nvPr>
        </p:nvSpPr>
        <p:spPr/>
        <p:txBody>
          <a:bodyPr/>
          <a:lstStyle/>
          <a:p>
            <a:fld id="{3DF53439-851E-44AD-84B1-B6BFC3D0C743}" type="slidenum">
              <a:rPr lang="el-GR" smtClean="0"/>
              <a:t>‹#›</a:t>
            </a:fld>
            <a:endParaRPr lang="el-GR"/>
          </a:p>
        </p:txBody>
      </p:sp>
      <p:sp>
        <p:nvSpPr>
          <p:cNvPr id="10" name="Θέση υποσέλιδου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2853615-BFDE-46DE-814C-47EC6EF6D371}" type="datetimeFigureOut">
              <a:rPr lang="el-GR" smtClean="0"/>
              <a:t>23/12/2024</a:t>
            </a:fld>
            <a:endParaRPr lang="el-G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DF53439-851E-44AD-84B1-B6BFC3D0C743}" type="slidenum">
              <a:rPr lang="el-GR" smtClean="0"/>
              <a:t>‹#›</a:t>
            </a:fld>
            <a:endParaRPr lang="el-G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152400"/>
            <a:ext cx="7632848" cy="828328"/>
          </a:xfrm>
        </p:spPr>
        <p:txBody>
          <a:bodyPr>
            <a:noAutofit/>
          </a:bodyPr>
          <a:lstStyle/>
          <a:p>
            <a:pPr algn="ctr"/>
            <a:r>
              <a:rPr lang="el-GR" sz="2800" dirty="0" smtClean="0">
                <a:solidFill>
                  <a:schemeClr val="tx1"/>
                </a:solidFill>
                <a:latin typeface="Arial" pitchFamily="34" charset="0"/>
                <a:cs typeface="Arial" pitchFamily="34" charset="0"/>
              </a:rPr>
              <a:t>  </a:t>
            </a:r>
            <a:r>
              <a:rPr lang="el-GR" sz="2800" b="1" dirty="0" smtClean="0">
                <a:solidFill>
                  <a:schemeClr val="tx1"/>
                </a:solidFill>
                <a:latin typeface="Arial" pitchFamily="34" charset="0"/>
                <a:ea typeface="Cambria" pitchFamily="18" charset="0"/>
                <a:cs typeface="Arial" pitchFamily="34" charset="0"/>
              </a:rPr>
              <a:t>ΕΝΕΡΓΟΙ  ΠΟΛΙΤΕΣ  ΚΑΙ  ΧΡΙΣΤΟΥΓΕΝΝΑ</a:t>
            </a:r>
            <a:endParaRPr lang="el-GR" sz="2800" b="1" dirty="0">
              <a:solidFill>
                <a:schemeClr val="tx1"/>
              </a:solidFill>
              <a:latin typeface="Arial" pitchFamily="34" charset="0"/>
              <a:ea typeface="Cambria" pitchFamily="18" charset="0"/>
              <a:cs typeface="Arial" pitchFamily="34" charset="0"/>
            </a:endParaRPr>
          </a:p>
        </p:txBody>
      </p:sp>
      <p:sp>
        <p:nvSpPr>
          <p:cNvPr id="3" name="Θέση περιεχομένου 2"/>
          <p:cNvSpPr>
            <a:spLocks noGrp="1"/>
          </p:cNvSpPr>
          <p:nvPr>
            <p:ph idx="1"/>
          </p:nvPr>
        </p:nvSpPr>
        <p:spPr>
          <a:xfrm>
            <a:off x="395536" y="980728"/>
            <a:ext cx="8291264" cy="5115272"/>
          </a:xfrm>
        </p:spPr>
        <p:txBody>
          <a:bodyPr>
            <a:normAutofit fontScale="92500"/>
          </a:bodyPr>
          <a:lstStyle/>
          <a:p>
            <a:pPr marL="0" indent="0" algn="just">
              <a:buNone/>
            </a:pPr>
            <a:endParaRPr lang="el-GR" sz="2000" dirty="0" smtClean="0"/>
          </a:p>
          <a:p>
            <a:pPr marL="0" indent="0" algn="just">
              <a:buNone/>
            </a:pPr>
            <a:r>
              <a:rPr lang="el-GR" sz="2000" dirty="0" smtClean="0">
                <a:latin typeface="Arial" pitchFamily="34" charset="0"/>
                <a:ea typeface="Verdana" pitchFamily="34" charset="0"/>
                <a:cs typeface="Arial" pitchFamily="34" charset="0"/>
              </a:rPr>
              <a:t>Οι μαθητές της Δ1 τάξης του σχολείου μας για δεύτερη χρονιά προσπαθούν έμπρακτα να ευαισθητοποιήσουν όλους μας σχετικά με το περιβάλλον. Καλλιεργούν κηπευτικά και φυτά και τα διαθέτουν στο χριστουγεννιάτικο παζάρι του συλλόγου γονέων! Δεν μένουν όμως μόνον εκεί, καταγράφουν μαζί με την Ε τάξη μέρος από τα δ</a:t>
            </a:r>
            <a:r>
              <a:rPr lang="el-GR" sz="2000" dirty="0">
                <a:latin typeface="Arial" pitchFamily="34" charset="0"/>
                <a:ea typeface="Verdana" pitchFamily="34" charset="0"/>
                <a:cs typeface="Arial" pitchFamily="34" charset="0"/>
              </a:rPr>
              <a:t>έ</a:t>
            </a:r>
            <a:r>
              <a:rPr lang="el-GR" sz="2000" dirty="0" smtClean="0">
                <a:latin typeface="Arial" pitchFamily="34" charset="0"/>
                <a:ea typeface="Verdana" pitchFamily="34" charset="0"/>
                <a:cs typeface="Arial" pitchFamily="34" charset="0"/>
              </a:rPr>
              <a:t>ντρα που έχουν ξεραθεί ή κοπεί στον Δήμο μας και με αφορμή τα κάλαντα δίνουν επιστολή με το αίτημά τους και λίστα με τις οδούς και το πλήθος των  δέντρων που πρέπει να αντικατασταθούν στα πάρκα και τα πεζοδρόμιά μας, στην Δήμαρχό μας!</a:t>
            </a:r>
          </a:p>
          <a:p>
            <a:pPr marL="0" indent="0" algn="just">
              <a:buNone/>
            </a:pPr>
            <a:r>
              <a:rPr lang="el-GR" sz="2000" dirty="0" smtClean="0">
                <a:latin typeface="Arial" pitchFamily="34" charset="0"/>
                <a:ea typeface="Verdana" pitchFamily="34" charset="0"/>
                <a:cs typeface="Arial" pitchFamily="34" charset="0"/>
              </a:rPr>
              <a:t>Καλές γιορτές σε όλο τον κόσμο με ειρήνη και υγεία !</a:t>
            </a:r>
          </a:p>
          <a:p>
            <a:pPr marL="0" indent="0" algn="just">
              <a:buNone/>
            </a:pPr>
            <a:r>
              <a:rPr lang="el-GR" sz="2000" dirty="0" smtClean="0">
                <a:latin typeface="Arial" pitchFamily="34" charset="0"/>
                <a:ea typeface="Verdana" pitchFamily="34" charset="0"/>
                <a:cs typeface="Arial" pitchFamily="34" charset="0"/>
              </a:rPr>
              <a:t>Το 2025 να είναι χρονιά με πολλή αγάπη για τον άνθρωπο και το φυσικό περιβάλλον  και  με άπειρες  δράσεις   για πράσινο και  καθαρό  πλανήτη!!!!</a:t>
            </a:r>
          </a:p>
          <a:p>
            <a:pPr marL="0" indent="0" algn="just">
              <a:buNone/>
            </a:pPr>
            <a:endParaRPr lang="el-GR" sz="2000" dirty="0">
              <a:latin typeface="Arial" pitchFamily="34" charset="0"/>
              <a:ea typeface="Verdana" pitchFamily="34" charset="0"/>
              <a:cs typeface="Arial" pitchFamily="34" charset="0"/>
            </a:endParaRPr>
          </a:p>
          <a:p>
            <a:pPr marL="0" indent="0" algn="just">
              <a:buNone/>
            </a:pPr>
            <a:r>
              <a:rPr lang="el-GR" sz="2000" dirty="0" smtClean="0">
                <a:latin typeface="Arial" pitchFamily="34" charset="0"/>
                <a:ea typeface="Verdana" pitchFamily="34" charset="0"/>
                <a:cs typeface="Arial" pitchFamily="34" charset="0"/>
              </a:rPr>
              <a:t>                                                                    8</a:t>
            </a:r>
            <a:r>
              <a:rPr lang="el-GR" sz="2000" baseline="30000" dirty="0" smtClean="0">
                <a:latin typeface="Arial" pitchFamily="34" charset="0"/>
                <a:ea typeface="Verdana" pitchFamily="34" charset="0"/>
                <a:cs typeface="Arial" pitchFamily="34" charset="0"/>
              </a:rPr>
              <a:t>ο</a:t>
            </a:r>
            <a:r>
              <a:rPr lang="el-GR" sz="2000" dirty="0" smtClean="0">
                <a:latin typeface="Arial" pitchFamily="34" charset="0"/>
                <a:ea typeface="Verdana" pitchFamily="34" charset="0"/>
                <a:cs typeface="Arial" pitchFamily="34" charset="0"/>
              </a:rPr>
              <a:t> Δημοτικό Σχολείο Ζωγράφου</a:t>
            </a:r>
            <a:endParaRPr lang="el-GR" sz="2000" dirty="0">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3901120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260648"/>
            <a:ext cx="4277152" cy="6048672"/>
          </a:xfrm>
          <a:prstGeom prst="rect">
            <a:avLst/>
          </a:prstGeom>
          <a:ln>
            <a:noFill/>
          </a:ln>
          <a:effectLst>
            <a:softEdge rad="112500"/>
          </a:effectLst>
        </p:spPr>
      </p:pic>
      <p:sp>
        <p:nvSpPr>
          <p:cNvPr id="3" name="Τίτλος 2"/>
          <p:cNvSpPr>
            <a:spLocks noGrp="1"/>
          </p:cNvSpPr>
          <p:nvPr>
            <p:ph type="title"/>
          </p:nvPr>
        </p:nvSpPr>
        <p:spPr>
          <a:xfrm>
            <a:off x="5148064" y="1124744"/>
            <a:ext cx="3466728" cy="4464496"/>
          </a:xfrm>
        </p:spPr>
        <p:txBody>
          <a:bodyPr>
            <a:normAutofit/>
          </a:bodyPr>
          <a:lstStyle/>
          <a:p>
            <a:r>
              <a:rPr lang="el-GR" sz="2800" b="1" i="1" dirty="0" smtClean="0">
                <a:latin typeface="Arial" pitchFamily="34" charset="0"/>
                <a:cs typeface="Arial" pitchFamily="34" charset="0"/>
              </a:rPr>
              <a:t>Βοηθήστε τα 430 δέντρα που καταγράψαμε να γίνουν 1000 </a:t>
            </a:r>
            <a:br>
              <a:rPr lang="el-GR" sz="2800" b="1" i="1" dirty="0" smtClean="0">
                <a:latin typeface="Arial" pitchFamily="34" charset="0"/>
                <a:cs typeface="Arial" pitchFamily="34" charset="0"/>
              </a:rPr>
            </a:br>
            <a:r>
              <a:rPr lang="el-GR" sz="2800" b="1" i="1" dirty="0" smtClean="0">
                <a:latin typeface="Arial" pitchFamily="34" charset="0"/>
                <a:cs typeface="Arial" pitchFamily="34" charset="0"/>
              </a:rPr>
              <a:t>και 2000 ! </a:t>
            </a:r>
            <a:br>
              <a:rPr lang="el-GR" sz="2800" b="1" i="1" dirty="0" smtClean="0">
                <a:latin typeface="Arial" pitchFamily="34" charset="0"/>
                <a:cs typeface="Arial" pitchFamily="34" charset="0"/>
              </a:rPr>
            </a:br>
            <a:r>
              <a:rPr lang="el-GR" sz="2800" b="1" i="1" dirty="0" smtClean="0">
                <a:latin typeface="Arial" pitchFamily="34" charset="0"/>
                <a:cs typeface="Arial" pitchFamily="34" charset="0"/>
              </a:rPr>
              <a:t> Αυτό θα είναι το δώρο μας για τις επόμενες γενιές!</a:t>
            </a:r>
            <a:r>
              <a:rPr lang="el-GR" sz="2800" dirty="0" smtClean="0">
                <a:latin typeface="Arial" pitchFamily="34" charset="0"/>
                <a:cs typeface="Arial" pitchFamily="34" charset="0"/>
              </a:rPr>
              <a:t>  </a:t>
            </a:r>
            <a:endParaRPr lang="el-GR" sz="2800" dirty="0">
              <a:latin typeface="Arial" pitchFamily="34" charset="0"/>
              <a:cs typeface="Arial" pitchFamily="34" charset="0"/>
            </a:endParaRPr>
          </a:p>
        </p:txBody>
      </p:sp>
    </p:spTree>
    <p:extLst>
      <p:ext uri="{BB962C8B-B14F-4D97-AF65-F5344CB8AC3E}">
        <p14:creationId xmlns:p14="http://schemas.microsoft.com/office/powerpoint/2010/main" val="1941252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04664"/>
            <a:ext cx="4501373" cy="5832648"/>
          </a:xfrm>
          <a:prstGeom prst="rect">
            <a:avLst/>
          </a:prstGeom>
          <a:ln>
            <a:noFill/>
          </a:ln>
          <a:effectLst>
            <a:softEdge rad="112500"/>
          </a:effectLst>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96061" y="1442150"/>
            <a:ext cx="5402661" cy="4051996"/>
          </a:xfrm>
          <a:prstGeom prst="rect">
            <a:avLst/>
          </a:prstGeom>
          <a:ln>
            <a:noFill/>
          </a:ln>
          <a:effectLst>
            <a:softEdge rad="112500"/>
          </a:effectLst>
        </p:spPr>
      </p:pic>
    </p:spTree>
    <p:extLst>
      <p:ext uri="{BB962C8B-B14F-4D97-AF65-F5344CB8AC3E}">
        <p14:creationId xmlns:p14="http://schemas.microsoft.com/office/powerpoint/2010/main" val="3159500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14264" t="-1" r="7054" b="-667"/>
          <a:stretch/>
        </p:blipFill>
        <p:spPr>
          <a:xfrm rot="5400000">
            <a:off x="287586" y="1043037"/>
            <a:ext cx="4645025" cy="4429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34634"/>
            <a:ext cx="4163955" cy="31229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2407" y="3140968"/>
            <a:ext cx="4404031" cy="33030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28495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rot="5400000">
            <a:off x="-195238" y="995438"/>
            <a:ext cx="5303838" cy="3978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3717032"/>
            <a:ext cx="4608512" cy="2880320"/>
          </a:xfrm>
          <a:prstGeom prst="ellipse">
            <a:avLst/>
          </a:prstGeom>
          <a:ln>
            <a:noFill/>
          </a:ln>
          <a:effectLst>
            <a:softEdge rad="112500"/>
          </a:effectLst>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716016" y="908720"/>
            <a:ext cx="4032448"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67260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9552" y="476672"/>
            <a:ext cx="7874000" cy="59039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49347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90854"/>
            <a:ext cx="7867502" cy="62173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38117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23528" y="764704"/>
            <a:ext cx="3962400" cy="5281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620688"/>
            <a:ext cx="4382983" cy="2376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Εικόνα 5"/>
          <p:cNvPicPr>
            <a:picLocks noChangeAspect="1"/>
          </p:cNvPicPr>
          <p:nvPr/>
        </p:nvPicPr>
        <p:blipFill rotWithShape="1">
          <a:blip r:embed="rId4" cstate="print">
            <a:extLst>
              <a:ext uri="{28A0092B-C50C-407E-A947-70E740481C1C}">
                <a14:useLocalDpi xmlns:a14="http://schemas.microsoft.com/office/drawing/2010/main" val="0"/>
              </a:ext>
            </a:extLst>
          </a:blip>
          <a:srcRect l="3248" b="8000"/>
          <a:stretch/>
        </p:blipFill>
        <p:spPr>
          <a:xfrm>
            <a:off x="4499992" y="3140968"/>
            <a:ext cx="4273045" cy="3047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58826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10507" b="6505"/>
          <a:stretch/>
        </p:blipFill>
        <p:spPr>
          <a:xfrm>
            <a:off x="323528" y="476672"/>
            <a:ext cx="4032250" cy="5954712"/>
          </a:xfrm>
          <a:prstGeom prst="rect">
            <a:avLst/>
          </a:prstGeom>
          <a:ln>
            <a:noFill/>
          </a:ln>
          <a:effectLst>
            <a:softEdge rad="112500"/>
          </a:effectLst>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9234" r="-569" b="48657"/>
          <a:stretch/>
        </p:blipFill>
        <p:spPr>
          <a:xfrm>
            <a:off x="4548879" y="1485032"/>
            <a:ext cx="4348964" cy="3456136"/>
          </a:xfrm>
          <a:prstGeom prst="rect">
            <a:avLst/>
          </a:prstGeom>
          <a:ln>
            <a:noFill/>
          </a:ln>
          <a:effectLst>
            <a:softEdge rad="112500"/>
          </a:effectLst>
        </p:spPr>
      </p:pic>
    </p:spTree>
    <p:extLst>
      <p:ext uri="{BB962C8B-B14F-4D97-AF65-F5344CB8AC3E}">
        <p14:creationId xmlns:p14="http://schemas.microsoft.com/office/powerpoint/2010/main" val="96732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67544" y="463004"/>
            <a:ext cx="4032250" cy="5702300"/>
          </a:xfrm>
          <a:prstGeom prst="rect">
            <a:avLst/>
          </a:prstGeom>
          <a:ln>
            <a:noFill/>
          </a:ln>
          <a:effectLst>
            <a:softEdge rad="112500"/>
          </a:effectLst>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3242" y="476672"/>
            <a:ext cx="4022559" cy="5688632"/>
          </a:xfrm>
          <a:prstGeom prst="rect">
            <a:avLst/>
          </a:prstGeom>
          <a:ln>
            <a:noFill/>
          </a:ln>
          <a:effectLst>
            <a:softEdge rad="112500"/>
          </a:effectLst>
        </p:spPr>
      </p:pic>
    </p:spTree>
    <p:extLst>
      <p:ext uri="{BB962C8B-B14F-4D97-AF65-F5344CB8AC3E}">
        <p14:creationId xmlns:p14="http://schemas.microsoft.com/office/powerpoint/2010/main" val="24713334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49</TotalTime>
  <Words>168</Words>
  <Application>Microsoft Office PowerPoint</Application>
  <PresentationFormat>Προβολή στην οθόνη (4:3)</PresentationFormat>
  <Paragraphs>8</Paragraphs>
  <Slides>10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vt:i4>
      </vt:variant>
    </vt:vector>
  </HeadingPairs>
  <TitlesOfParts>
    <vt:vector size="16" baseType="lpstr">
      <vt:lpstr>Arial</vt:lpstr>
      <vt:lpstr>Cambria</vt:lpstr>
      <vt:lpstr>Constantia</vt:lpstr>
      <vt:lpstr>Verdana</vt:lpstr>
      <vt:lpstr>Wingdings 2</vt:lpstr>
      <vt:lpstr>Χαρτί</vt:lpstr>
      <vt:lpstr>  ΕΝΕΡΓΟΙ  ΠΟΛΙΤΕΣ  ΚΑΙ  ΧΡΙΣΤΟΥΓΕΝΝΑ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Βοηθήστε τα 430 δέντρα που καταγράψαμε να γίνουν 1000  και 2000 !   Αυτό θα είναι το δώρο μας για τις επόμενες γενιές!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ΑΝΤΖΕΛΑ</dc:creator>
  <cp:lastModifiedBy>user</cp:lastModifiedBy>
  <cp:revision>9</cp:revision>
  <dcterms:created xsi:type="dcterms:W3CDTF">2024-12-22T06:34:32Z</dcterms:created>
  <dcterms:modified xsi:type="dcterms:W3CDTF">2024-12-23T04:55:39Z</dcterms:modified>
</cp:coreProperties>
</file>